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8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1" r:id="rId12"/>
    <p:sldId id="282" r:id="rId13"/>
    <p:sldId id="269" r:id="rId14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  <a:srgbClr val="339933"/>
    <a:srgbClr val="66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684" y="108"/>
      </p:cViewPr>
      <p:guideLst>
        <p:guide orient="horz" pos="39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06" cy="481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683" y="0"/>
            <a:ext cx="3169806" cy="481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A049-CC0D-4A81-9916-AAA17D8B250E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0836" y="4620578"/>
            <a:ext cx="5853529" cy="37804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602"/>
            <a:ext cx="3169806" cy="481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683" y="9119602"/>
            <a:ext cx="3169806" cy="481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0369-2AAA-4B16-B672-E26D84E0C0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0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793C2-F184-4B2E-962C-DC46D568841F}" type="slidenum">
              <a:rPr kumimoji="0" lang="en-GB" altLang="de-DE" smtClean="0">
                <a:latin typeface="Times New Roman" panose="02020603050405020304" pitchFamily="18" charset="0"/>
              </a:rPr>
              <a:pPr/>
              <a:t>9</a:t>
            </a:fld>
            <a:endParaRPr kumimoji="0" lang="en-GB" altLang="de-DE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7543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EB1531-234C-45DC-AF91-D6D8614F8AF4}" type="slidenum">
              <a:rPr kumimoji="0" lang="en-GB" altLang="de-DE" smtClean="0">
                <a:latin typeface="Times New Roman" panose="02020603050405020304" pitchFamily="18" charset="0"/>
              </a:rPr>
              <a:pPr/>
              <a:t>10</a:t>
            </a:fld>
            <a:endParaRPr kumimoji="0" lang="en-GB" altLang="de-DE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8620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1" descr="Verseiler_30schwarz_Image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5580" b="16055"/>
          <a:stretch>
            <a:fillRect/>
          </a:stretch>
        </p:blipFill>
        <p:spPr bwMode="auto">
          <a:xfrm>
            <a:off x="0" y="1220789"/>
            <a:ext cx="12192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2" descr="Suedkabellogo_Pos_1C_HKS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77" y="6179345"/>
            <a:ext cx="282230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5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478367" y="358776"/>
            <a:ext cx="11228917" cy="900113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anchor="t"/>
          <a:lstStyle>
            <a:lvl1pPr>
              <a:defRPr sz="26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6" name="Text Box 103"/>
          <p:cNvSpPr txBox="1">
            <a:spLocks noChangeArrowheads="1"/>
          </p:cNvSpPr>
          <p:nvPr userDrawn="1"/>
        </p:nvSpPr>
        <p:spPr bwMode="auto">
          <a:xfrm>
            <a:off x="478367" y="6388100"/>
            <a:ext cx="2755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GB" altLang="de-DE" sz="1200" b="0" dirty="0" smtClean="0">
                <a:solidFill>
                  <a:srgbClr val="000000"/>
                </a:solidFill>
              </a:rPr>
              <a:t>Cable Systems, Cables and Accessories</a:t>
            </a:r>
          </a:p>
        </p:txBody>
      </p:sp>
    </p:spTree>
    <p:extLst>
      <p:ext uri="{BB962C8B-B14F-4D97-AF65-F5344CB8AC3E}">
        <p14:creationId xmlns:p14="http://schemas.microsoft.com/office/powerpoint/2010/main" val="30699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30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61967" y="1022350"/>
            <a:ext cx="2865967" cy="5322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9834" y="1022350"/>
            <a:ext cx="8398933" cy="5322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80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715064-C58C-4CE4-85FF-3AFD49347D4F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EC900-2397-4B01-BDB9-02C31877AD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7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87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45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51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833" y="1922463"/>
            <a:ext cx="5632451" cy="4422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5" y="1922463"/>
            <a:ext cx="5632449" cy="4422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64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24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68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63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9600" y="628650"/>
            <a:ext cx="8678333" cy="190501"/>
          </a:xfrm>
        </p:spPr>
        <p:txBody>
          <a:bodyPr anchor="b"/>
          <a:lstStyle>
            <a:lvl1pPr algn="r">
              <a:defRPr sz="1200" b="0">
                <a:solidFill>
                  <a:schemeClr val="bg2"/>
                </a:solidFill>
              </a:defRPr>
            </a:lvl1pPr>
            <a:lvl2pPr>
              <a:defRPr sz="1200" b="0">
                <a:solidFill>
                  <a:schemeClr val="bg2"/>
                </a:solidFill>
              </a:defRPr>
            </a:lvl2pPr>
            <a:lvl3pPr>
              <a:defRPr sz="1200" b="0">
                <a:solidFill>
                  <a:schemeClr val="bg2"/>
                </a:solidFill>
              </a:defRPr>
            </a:lvl3pPr>
            <a:lvl4pPr>
              <a:defRPr sz="1200" b="0">
                <a:solidFill>
                  <a:schemeClr val="bg2"/>
                </a:solidFill>
              </a:defRPr>
            </a:lvl4pPr>
            <a:lvl5pPr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11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445250"/>
            <a:ext cx="12192000" cy="412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1200" smtClean="0"/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834" y="1922463"/>
            <a:ext cx="114681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1" smtClean="0"/>
              <a:t>Mastertextformat bearbeiten</a:t>
            </a:r>
          </a:p>
          <a:p>
            <a:pPr lvl="1"/>
            <a:r>
              <a:rPr lang="de-DE" altLang="de-DE" noProof="1" smtClean="0"/>
              <a:t>Zweite Ebene</a:t>
            </a:r>
          </a:p>
          <a:p>
            <a:pPr lvl="2"/>
            <a:r>
              <a:rPr lang="de-DE" altLang="de-DE" noProof="1" smtClean="0"/>
              <a:t>Dritte Ebene</a:t>
            </a:r>
          </a:p>
          <a:p>
            <a:pPr lvl="3"/>
            <a:r>
              <a:rPr lang="de-DE" altLang="de-DE" noProof="1" smtClean="0"/>
              <a:t>Vierte Ebene</a:t>
            </a:r>
          </a:p>
          <a:p>
            <a:pPr lvl="4"/>
            <a:r>
              <a:rPr lang="de-DE" altLang="de-DE" noProof="1" smtClean="0"/>
              <a:t>Fünfte Ebene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59834" y="1022351"/>
            <a:ext cx="114681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1" smtClean="0"/>
              <a:t>Mastertitelformat bearbeiten</a:t>
            </a: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7067551" y="6592888"/>
            <a:ext cx="476038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de-DE" sz="1000" dirty="0" smtClean="0">
                <a:solidFill>
                  <a:srgbClr val="010307"/>
                </a:solidFill>
              </a:rPr>
              <a:t>© </a:t>
            </a:r>
            <a:r>
              <a:rPr kumimoji="0" lang="de-DE" altLang="de-DE" sz="1000" dirty="0" smtClean="0">
                <a:solidFill>
                  <a:srgbClr val="010307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2021</a:t>
            </a:r>
            <a:r>
              <a:rPr kumimoji="0" lang="sv-SE" altLang="de-DE" sz="1000" dirty="0" smtClean="0">
                <a:solidFill>
                  <a:srgbClr val="010307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de-DE" sz="1000" dirty="0" smtClean="0">
                <a:solidFill>
                  <a:srgbClr val="010307"/>
                </a:solidFill>
              </a:rPr>
              <a:t>Südkabel GmbH</a:t>
            </a:r>
            <a:r>
              <a:rPr kumimoji="0" lang="sv-SE" altLang="de-DE" sz="1000" dirty="0" smtClean="0">
                <a:solidFill>
                  <a:srgbClr val="010307"/>
                </a:solidFill>
              </a:rPr>
              <a:t> - Slide</a:t>
            </a:r>
            <a:r>
              <a:rPr kumimoji="0" lang="en-US" altLang="de-DE" sz="1000" dirty="0" smtClean="0">
                <a:solidFill>
                  <a:srgbClr val="010307"/>
                </a:solidFill>
              </a:rPr>
              <a:t> </a:t>
            </a:r>
            <a:fld id="{9E46B551-AA57-49F9-A1EE-8BEBD8A71B65}" type="slidenum">
              <a:rPr kumimoji="0" lang="en-US" altLang="de-DE" sz="1000" smtClean="0">
                <a:solidFill>
                  <a:srgbClr val="01030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‹Nr.›</a:t>
            </a:fld>
            <a:endParaRPr kumimoji="0" lang="en-US" altLang="de-DE" sz="1000" dirty="0" smtClean="0">
              <a:solidFill>
                <a:srgbClr val="010307"/>
              </a:solidFill>
            </a:endParaRPr>
          </a:p>
        </p:txBody>
      </p:sp>
      <p:sp>
        <p:nvSpPr>
          <p:cNvPr id="1032" name="Line 45"/>
          <p:cNvSpPr>
            <a:spLocks noChangeShapeType="1"/>
          </p:cNvSpPr>
          <p:nvPr/>
        </p:nvSpPr>
        <p:spPr bwMode="auto">
          <a:xfrm>
            <a:off x="359834" y="857250"/>
            <a:ext cx="11468100" cy="0"/>
          </a:xfrm>
          <a:prstGeom prst="line">
            <a:avLst/>
          </a:prstGeom>
          <a:noFill/>
          <a:ln w="9525">
            <a:solidFill>
              <a:srgbClr val="8D8E8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pic>
        <p:nvPicPr>
          <p:cNvPr id="10" name="Picture 28" descr="Suedkabellogo_Pos_1C_HKS4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3688"/>
            <a:ext cx="18288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200" kern="1200">
          <a:solidFill>
            <a:srgbClr val="0092D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200">
          <a:solidFill>
            <a:srgbClr val="0092D2"/>
          </a:solidFill>
          <a:latin typeface="Arial" panose="020B0604020202020204" pitchFamily="34" charset="0"/>
        </a:defRPr>
      </a:lvl9pPr>
    </p:titleStyle>
    <p:bodyStyle>
      <a:lvl1pPr marL="190500" indent="-1905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40000"/>
        </a:spcBef>
        <a:spcAft>
          <a:spcPct val="0"/>
        </a:spcAft>
        <a:buClr>
          <a:srgbClr val="0092D2"/>
        </a:buClr>
        <a:buSzPct val="80000"/>
        <a:buFont typeface="Wingdings" panose="05000000000000000000" pitchFamily="2" charset="2"/>
        <a:buChar char="n"/>
        <a:defRPr kumimoji="1" sz="1600" i="1" kern="1200">
          <a:solidFill>
            <a:schemeClr val="bg2"/>
          </a:solidFill>
          <a:latin typeface="+mn-lt"/>
          <a:ea typeface="+mn-ea"/>
          <a:cs typeface="+mn-cs"/>
        </a:defRPr>
      </a:lvl2pPr>
      <a:lvl3pPr marL="952500" indent="-190500" algn="l" rtl="0" eaLnBrk="1" fontAlgn="base" hangingPunct="1">
        <a:spcBef>
          <a:spcPct val="40000"/>
        </a:spcBef>
        <a:spcAft>
          <a:spcPct val="0"/>
        </a:spcAft>
        <a:buClr>
          <a:srgbClr val="0092D2"/>
        </a:buClr>
        <a:buSzPct val="80000"/>
        <a:buFont typeface="Wingdings" panose="05000000000000000000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indent="-190500" algn="l" rtl="0" eaLnBrk="1" fontAlgn="base" hangingPunct="1">
        <a:spcBef>
          <a:spcPct val="40000"/>
        </a:spcBef>
        <a:spcAft>
          <a:spcPct val="0"/>
        </a:spcAft>
        <a:buClr>
          <a:srgbClr val="0092D2"/>
        </a:buClr>
        <a:buSzPct val="80000"/>
        <a:buFont typeface="Wingdings" panose="05000000000000000000" pitchFamily="2" charset="2"/>
        <a:buChar char="n"/>
        <a:defRPr kumimoji="1" sz="1400" i="1" kern="1200">
          <a:solidFill>
            <a:schemeClr val="bg2"/>
          </a:solidFill>
          <a:latin typeface="+mn-lt"/>
          <a:ea typeface="+mn-ea"/>
          <a:cs typeface="+mn-cs"/>
        </a:defRPr>
      </a:lvl4pPr>
      <a:lvl5pPr marL="1714500" indent="-190500" algn="l" rtl="0" eaLnBrk="1" fontAlgn="base" hangingPunct="1">
        <a:spcBef>
          <a:spcPct val="40000"/>
        </a:spcBef>
        <a:spcAft>
          <a:spcPct val="0"/>
        </a:spcAft>
        <a:buClr>
          <a:srgbClr val="0092D2"/>
        </a:buClr>
        <a:buSzPct val="80000"/>
        <a:buFont typeface="Wingdings" panose="05000000000000000000" pitchFamily="2" charset="2"/>
        <a:buChar char="n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46062" y="238125"/>
            <a:ext cx="6739623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en-GB" altLang="de-DE" dirty="0" err="1" smtClean="0"/>
              <a:t>Südkabel</a:t>
            </a:r>
            <a:r>
              <a:rPr lang="en-GB" altLang="de-DE" dirty="0" smtClean="0"/>
              <a:t> HVDC Cable System Portfolio</a:t>
            </a:r>
            <a:endParaRPr lang="en-GB" altLang="de-DE" dirty="0" smtClean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6062" y="815546"/>
            <a:ext cx="7349223" cy="3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6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 smtClean="0"/>
              <a:t>Sebastian </a:t>
            </a:r>
            <a:r>
              <a:rPr lang="de-DE" altLang="de-DE" sz="1800" dirty="0" smtClean="0"/>
              <a:t>Ebert, </a:t>
            </a:r>
            <a:r>
              <a:rPr lang="de-DE" altLang="de-DE" sz="1800" dirty="0" err="1" smtClean="0"/>
              <a:t>Vice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President</a:t>
            </a:r>
            <a:r>
              <a:rPr lang="de-DE" altLang="de-DE" sz="1800" dirty="0" smtClean="0"/>
              <a:t>; Head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Sales, Marketing &amp; </a:t>
            </a:r>
            <a:r>
              <a:rPr lang="de-DE" altLang="de-DE" sz="1800" dirty="0" err="1" smtClean="0"/>
              <a:t>Execution</a:t>
            </a:r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0238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0064" y="903289"/>
            <a:ext cx="8601075" cy="4422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  <a:defRPr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de-DE" altLang="de-DE" dirty="0" smtClean="0"/>
              <a:t>Technology </a:t>
            </a:r>
            <a:r>
              <a:rPr lang="de-DE" altLang="de-DE" dirty="0" err="1" smtClean="0"/>
              <a:t>Cooperation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Sumitomo </a:t>
            </a:r>
            <a:r>
              <a:rPr lang="de-DE" altLang="de-DE" dirty="0" err="1" smtClean="0"/>
              <a:t>Electric</a:t>
            </a:r>
            <a:r>
              <a:rPr lang="de-DE" altLang="de-DE" dirty="0" smtClean="0"/>
              <a:t> Industries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de-DE" altLang="de-DE" dirty="0" smtClean="0"/>
          </a:p>
          <a:p>
            <a:pPr lvl="1">
              <a:defRPr/>
            </a:pPr>
            <a:r>
              <a:rPr lang="de-DE" altLang="de-DE" dirty="0"/>
              <a:t>Technical </a:t>
            </a:r>
            <a:r>
              <a:rPr lang="de-DE" altLang="de-DE" dirty="0" err="1"/>
              <a:t>cooperation</a:t>
            </a:r>
            <a:r>
              <a:rPr lang="de-DE" altLang="de-DE" dirty="0"/>
              <a:t> </a:t>
            </a:r>
            <a:r>
              <a:rPr lang="de-DE" altLang="de-DE" dirty="0" err="1"/>
              <a:t>within</a:t>
            </a:r>
            <a:r>
              <a:rPr lang="de-DE" altLang="de-DE" dirty="0"/>
              <a:t> HVDC </a:t>
            </a:r>
            <a:r>
              <a:rPr lang="de-DE" altLang="de-DE" dirty="0" err="1"/>
              <a:t>cable</a:t>
            </a:r>
            <a:r>
              <a:rPr lang="de-DE" altLang="de-DE" dirty="0"/>
              <a:t> </a:t>
            </a:r>
            <a:r>
              <a:rPr lang="de-DE" altLang="de-DE" dirty="0" err="1"/>
              <a:t>projects</a:t>
            </a:r>
            <a:r>
              <a:rPr lang="de-DE" altLang="de-DE" dirty="0"/>
              <a:t> </a:t>
            </a:r>
            <a:r>
              <a:rPr lang="de-DE" altLang="de-DE" dirty="0" err="1"/>
              <a:t>up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525 kV</a:t>
            </a:r>
          </a:p>
          <a:p>
            <a:pPr marL="381000" lvl="1" indent="0" algn="ctr">
              <a:buNone/>
              <a:defRPr/>
            </a:pPr>
            <a:r>
              <a:rPr lang="en-US" sz="1200" dirty="0"/>
              <a:t>‘Sumitomo Electric secures &gt;€500M “Corridor A-Nord” High Voltage DC Underground Cable Project in Germany which sets new innovative benchmarks in the HVDC Industry’</a:t>
            </a:r>
          </a:p>
          <a:p>
            <a:pPr marL="381000" lvl="1" indent="0" algn="ctr">
              <a:buNone/>
              <a:defRPr/>
            </a:pPr>
            <a:endParaRPr lang="en-US" altLang="de-DE" sz="1000" dirty="0"/>
          </a:p>
          <a:p>
            <a:pPr lvl="1">
              <a:defRPr/>
            </a:pPr>
            <a:r>
              <a:rPr lang="en-US" altLang="de-DE" dirty="0"/>
              <a:t>Qualification of 525 kV HVDC cable system </a:t>
            </a:r>
            <a:endParaRPr lang="en-US" altLang="de-DE" dirty="0" smtClean="0"/>
          </a:p>
          <a:p>
            <a:pPr lvl="2">
              <a:defRPr/>
            </a:pPr>
            <a:r>
              <a:rPr lang="en-US" altLang="de-DE" sz="1100" dirty="0"/>
              <a:t>Technical collaboration with Siemens Energy within 525 kV HVDC cable system type test</a:t>
            </a:r>
          </a:p>
          <a:p>
            <a:pPr lvl="2">
              <a:defRPr/>
            </a:pPr>
            <a:endParaRPr lang="en-US" altLang="de-DE" sz="1100" dirty="0"/>
          </a:p>
          <a:p>
            <a:pPr lvl="2">
              <a:defRPr/>
            </a:pPr>
            <a:r>
              <a:rPr lang="en-US" altLang="de-DE" sz="1100" dirty="0"/>
              <a:t>Cables from Sumitomo and Südkabel with </a:t>
            </a:r>
            <a:r>
              <a:rPr lang="en-US" altLang="de-DE" sz="1100" dirty="0" err="1"/>
              <a:t>Sumitomos</a:t>
            </a:r>
            <a:r>
              <a:rPr lang="en-US" altLang="de-DE" sz="1100" dirty="0"/>
              <a:t> advanced DC XLPE</a:t>
            </a:r>
          </a:p>
          <a:p>
            <a:pPr lvl="2">
              <a:defRPr/>
            </a:pPr>
            <a:endParaRPr lang="en-US" altLang="de-DE" sz="1100" dirty="0"/>
          </a:p>
          <a:p>
            <a:pPr lvl="2">
              <a:defRPr/>
            </a:pPr>
            <a:r>
              <a:rPr lang="en-US" altLang="de-DE" sz="1100" dirty="0"/>
              <a:t>Cable accessories from Sumitomo</a:t>
            </a:r>
          </a:p>
          <a:p>
            <a:pPr lvl="2">
              <a:defRPr/>
            </a:pPr>
            <a:endParaRPr lang="en-US" altLang="de-DE" sz="1100" dirty="0"/>
          </a:p>
          <a:p>
            <a:pPr lvl="2">
              <a:defRPr/>
            </a:pPr>
            <a:r>
              <a:rPr lang="en-US" altLang="de-DE" sz="1100" dirty="0"/>
              <a:t>DC GIS components provided by Siemens Energy</a:t>
            </a:r>
          </a:p>
          <a:p>
            <a:pPr lvl="2">
              <a:defRPr/>
            </a:pPr>
            <a:endParaRPr lang="en-US" altLang="de-DE" sz="1100" dirty="0"/>
          </a:p>
          <a:p>
            <a:pPr lvl="2">
              <a:defRPr/>
            </a:pPr>
            <a:r>
              <a:rPr lang="en-US" altLang="de-DE" sz="1100" dirty="0"/>
              <a:t>Successful completion of type test in 2020</a:t>
            </a:r>
            <a:endParaRPr lang="de-DE" altLang="de-DE" sz="1100" dirty="0"/>
          </a:p>
          <a:p>
            <a:pPr lvl="1">
              <a:defRPr/>
            </a:pPr>
            <a:endParaRPr lang="de-DE" altLang="de-DE" dirty="0" smtClean="0"/>
          </a:p>
          <a:p>
            <a:pPr marL="1143000" lvl="3" indent="0">
              <a:buNone/>
              <a:defRPr/>
            </a:pPr>
            <a:endParaRPr lang="de-DE" altLang="de-DE" dirty="0" smtClean="0"/>
          </a:p>
          <a:p>
            <a:pPr lvl="3">
              <a:defRPr/>
            </a:pPr>
            <a:endParaRPr lang="de-DE" altLang="de-DE" dirty="0"/>
          </a:p>
          <a:p>
            <a:pPr lvl="1">
              <a:defRPr/>
            </a:pPr>
            <a:endParaRPr lang="de-DE" altLang="de-DE" dirty="0" smtClean="0"/>
          </a:p>
          <a:p>
            <a:pPr marL="0" indent="0">
              <a:defRPr/>
            </a:pPr>
            <a:endParaRPr lang="de-DE" altLang="de-DE" dirty="0" smtClean="0"/>
          </a:p>
          <a:p>
            <a:pPr lvl="1">
              <a:defRPr/>
            </a:pPr>
            <a:endParaRPr lang="de-DE" altLang="de-DE" dirty="0" smtClean="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354264" y="21094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Tx/>
            </a:pPr>
            <a:endParaRPr lang="de-DE" altLang="de-DE" sz="1200" b="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637339" y="555625"/>
            <a:ext cx="37242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SzTx/>
            </a:pPr>
            <a:r>
              <a:rPr lang="de-DE" altLang="de-DE" sz="1200" b="0">
                <a:solidFill>
                  <a:schemeClr val="bg2"/>
                </a:solidFill>
              </a:rPr>
              <a:t>HVDC R&amp;D status</a:t>
            </a:r>
          </a:p>
        </p:txBody>
      </p:sp>
      <p:pic>
        <p:nvPicPr>
          <p:cNvPr id="1126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832100"/>
            <a:ext cx="2316162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911600"/>
            <a:ext cx="1943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82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78688" y="-89757"/>
            <a:ext cx="3989744" cy="900113"/>
          </a:xfrm>
        </p:spPr>
        <p:txBody>
          <a:bodyPr/>
          <a:lstStyle/>
          <a:p>
            <a:r>
              <a:rPr lang="de-DE" dirty="0" err="1" smtClean="0"/>
              <a:t>Ongoing</a:t>
            </a:r>
            <a:r>
              <a:rPr lang="de-DE" dirty="0" smtClean="0"/>
              <a:t> Project References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212" y="1043245"/>
            <a:ext cx="427702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noProof="1" smtClean="0"/>
              <a:t>Project: CAN 525 </a:t>
            </a:r>
            <a:r>
              <a:rPr lang="de-DE" altLang="de-DE" noProof="1"/>
              <a:t>kV</a:t>
            </a:r>
            <a:r>
              <a:rPr lang="de-DE" altLang="de-DE" noProof="1" smtClean="0"/>
              <a:t/>
            </a:r>
            <a:br>
              <a:rPr lang="de-DE" altLang="de-DE" noProof="1" smtClean="0"/>
            </a:br>
            <a:r>
              <a:rPr lang="de-DE" altLang="de-DE" noProof="1" smtClean="0"/>
              <a:t>Customer: Amprion</a:t>
            </a:r>
            <a:endParaRPr lang="en-GB" altLang="de-DE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516946" y="1183289"/>
            <a:ext cx="4941887" cy="51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tabLst>
                <a:tab pos="628650" algn="l"/>
              </a:tabLst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Project </a:t>
            </a:r>
            <a:r>
              <a:rPr lang="de-DE" altLang="de-DE" sz="1800" b="0" dirty="0" err="1" smtClean="0">
                <a:solidFill>
                  <a:srgbClr val="0092D2"/>
                </a:solidFill>
              </a:rPr>
              <a:t>Scope</a:t>
            </a:r>
            <a:r>
              <a:rPr lang="en-US" altLang="de-DE" sz="1800" b="0" dirty="0" smtClean="0">
                <a:solidFill>
                  <a:srgbClr val="0092D2"/>
                </a:solidFill>
              </a:rPr>
              <a:t>:</a:t>
            </a:r>
            <a:endParaRPr lang="en-US" altLang="de-DE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de-DE" b="0" dirty="0">
                <a:solidFill>
                  <a:srgbClr val="000000"/>
                </a:solidFill>
              </a:rPr>
              <a:t>	</a:t>
            </a:r>
            <a:r>
              <a:rPr lang="en-US" altLang="de-DE" b="0" dirty="0"/>
              <a:t>1 HVDC </a:t>
            </a:r>
            <a:r>
              <a:rPr lang="de-DE" altLang="de-DE" b="0" dirty="0" smtClean="0"/>
              <a:t>Cable System</a:t>
            </a:r>
            <a:endParaRPr lang="de-DE" altLang="de-DE" b="0" dirty="0"/>
          </a:p>
          <a:p>
            <a:pPr>
              <a:spcBef>
                <a:spcPts val="0"/>
              </a:spcBef>
              <a:defRPr/>
            </a:pPr>
            <a:r>
              <a:rPr lang="en-US" altLang="de-DE" b="0" dirty="0"/>
              <a:t>	</a:t>
            </a:r>
            <a:r>
              <a:rPr lang="de-DE" altLang="de-DE" b="0" dirty="0" smtClean="0"/>
              <a:t>Route </a:t>
            </a:r>
            <a:r>
              <a:rPr lang="de-DE" altLang="de-DE" b="0" dirty="0" err="1" smtClean="0"/>
              <a:t>Lenghts</a:t>
            </a:r>
            <a:r>
              <a:rPr lang="de-DE" altLang="de-DE" b="0" dirty="0" smtClean="0"/>
              <a:t> </a:t>
            </a:r>
            <a:r>
              <a:rPr lang="en-US" altLang="de-DE" b="0" dirty="0" smtClean="0"/>
              <a:t>320 km (+/- Pole)</a:t>
            </a:r>
            <a:endParaRPr lang="en-US" altLang="de-DE" b="0" dirty="0"/>
          </a:p>
          <a:p>
            <a:pPr>
              <a:spcBef>
                <a:spcPts val="0"/>
              </a:spcBef>
              <a:defRPr/>
            </a:pPr>
            <a:endParaRPr lang="en-US" altLang="de-DE" sz="1000" b="0" dirty="0"/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de-DE" i="0" dirty="0">
                <a:solidFill>
                  <a:schemeClr val="tx1"/>
                </a:solidFill>
              </a:rPr>
              <a:t>320 km * 2 = 640 km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de-DE" sz="1000" i="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de-DE" i="0" dirty="0" smtClean="0">
                <a:solidFill>
                  <a:schemeClr val="tx1"/>
                </a:solidFill>
              </a:rPr>
              <a:t>In parallel to the HVDC Cable system a metallic return ‘DMR</a:t>
            </a:r>
            <a:r>
              <a:rPr lang="en-US" altLang="de-DE" i="0" dirty="0">
                <a:solidFill>
                  <a:schemeClr val="tx1"/>
                </a:solidFill>
              </a:rPr>
              <a:t>’ </a:t>
            </a:r>
            <a:r>
              <a:rPr lang="en-US" altLang="de-DE" i="0" dirty="0" smtClean="0">
                <a:solidFill>
                  <a:schemeClr val="tx1"/>
                </a:solidFill>
              </a:rPr>
              <a:t>cable will be laid.</a:t>
            </a:r>
            <a:endParaRPr lang="en-US" altLang="de-DE" i="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de-DE" sz="1000" i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de-DE" i="0" dirty="0">
                <a:solidFill>
                  <a:schemeClr val="tx1"/>
                </a:solidFill>
              </a:rPr>
              <a:t>320 km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de-DE" altLang="de-DE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en-US" altLang="de-DE" b="0" dirty="0">
                <a:solidFill>
                  <a:srgbClr val="000000"/>
                </a:solidFill>
              </a:rPr>
              <a:t>	</a:t>
            </a:r>
            <a:endParaRPr lang="en-US" altLang="de-DE" sz="1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Cable Type</a:t>
            </a:r>
            <a:r>
              <a:rPr lang="en-US" altLang="de-DE" sz="1800" b="0" dirty="0" smtClean="0">
                <a:solidFill>
                  <a:srgbClr val="0092D2"/>
                </a:solidFill>
              </a:rPr>
              <a:t>:</a:t>
            </a:r>
            <a:endParaRPr lang="en-US" altLang="de-DE" sz="1800" b="0" dirty="0">
              <a:solidFill>
                <a:srgbClr val="0092D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de-DE" altLang="de-DE" b="0" dirty="0">
                <a:solidFill>
                  <a:srgbClr val="000000"/>
                </a:solidFill>
              </a:rPr>
              <a:t>	</a:t>
            </a:r>
            <a:r>
              <a:rPr lang="de-DE" altLang="de-DE" b="0" dirty="0"/>
              <a:t>2XS(FL)2Y 1x2500 RMS/188 </a:t>
            </a:r>
            <a:r>
              <a:rPr lang="fr-FR" b="0" dirty="0"/>
              <a:t>DC±525 kV</a:t>
            </a:r>
          </a:p>
          <a:p>
            <a:pPr>
              <a:spcBef>
                <a:spcPts val="0"/>
              </a:spcBef>
              <a:defRPr/>
            </a:pPr>
            <a:r>
              <a:rPr lang="fr-FR" b="0" dirty="0"/>
              <a:t>	2XS(FL)2Y 1x2500 RMS/188 DMR</a:t>
            </a:r>
            <a:endParaRPr lang="de-DE" b="0" dirty="0"/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fr-FR" b="0" dirty="0">
                <a:solidFill>
                  <a:srgbClr val="000000"/>
                </a:solidFill>
              </a:rPr>
              <a:t>	</a:t>
            </a:r>
            <a:endParaRPr lang="de-DE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de-DE" altLang="de-DE" sz="10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Manufacturing:</a:t>
            </a:r>
            <a:r>
              <a:rPr lang="de-DE" altLang="de-DE" b="0" dirty="0" smtClean="0">
                <a:solidFill>
                  <a:srgbClr val="0092D2"/>
                </a:solidFill>
              </a:rPr>
              <a:t> </a:t>
            </a:r>
            <a:r>
              <a:rPr lang="de-DE" altLang="de-DE" b="0" dirty="0">
                <a:solidFill>
                  <a:srgbClr val="0092D2"/>
                </a:solidFill>
              </a:rPr>
              <a:t>	</a:t>
            </a:r>
            <a:r>
              <a:rPr lang="de-DE" altLang="de-DE" b="0" dirty="0" err="1" smtClean="0">
                <a:solidFill>
                  <a:srgbClr val="000000"/>
                </a:solidFill>
              </a:rPr>
              <a:t>scheduled</a:t>
            </a:r>
            <a:r>
              <a:rPr lang="de-DE" altLang="de-DE" b="0" dirty="0" smtClean="0">
                <a:solidFill>
                  <a:srgbClr val="000000"/>
                </a:solidFill>
              </a:rPr>
              <a:t> </a:t>
            </a:r>
            <a:r>
              <a:rPr lang="de-DE" altLang="de-DE" b="0" dirty="0" err="1" smtClean="0">
                <a:solidFill>
                  <a:srgbClr val="000000"/>
                </a:solidFill>
              </a:rPr>
              <a:t>from</a:t>
            </a:r>
            <a:r>
              <a:rPr lang="de-DE" altLang="de-DE" b="0" dirty="0" smtClean="0">
                <a:solidFill>
                  <a:srgbClr val="000000"/>
                </a:solidFill>
              </a:rPr>
              <a:t> 2023 </a:t>
            </a:r>
            <a:r>
              <a:rPr lang="de-DE" altLang="de-DE" b="0" dirty="0" err="1" smtClean="0">
                <a:solidFill>
                  <a:srgbClr val="000000"/>
                </a:solidFill>
              </a:rPr>
              <a:t>onwards</a:t>
            </a:r>
            <a:endParaRPr lang="de-DE" altLang="de-DE" b="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err="1" smtClean="0">
                <a:solidFill>
                  <a:srgbClr val="0092D2"/>
                </a:solidFill>
              </a:rPr>
              <a:t>Commissioning</a:t>
            </a:r>
            <a:r>
              <a:rPr lang="de-DE" altLang="de-DE" sz="1800" b="0" dirty="0" smtClean="0">
                <a:solidFill>
                  <a:srgbClr val="0092D2"/>
                </a:solidFill>
              </a:rPr>
              <a:t>:</a:t>
            </a:r>
            <a:r>
              <a:rPr lang="de-DE" altLang="de-DE" sz="1800" b="0" dirty="0">
                <a:solidFill>
                  <a:srgbClr val="0092D2"/>
                </a:solidFill>
              </a:rPr>
              <a:t>	</a:t>
            </a:r>
            <a:r>
              <a:rPr lang="de-DE" altLang="de-DE" b="0" dirty="0" err="1">
                <a:solidFill>
                  <a:srgbClr val="000000"/>
                </a:solidFill>
              </a:rPr>
              <a:t>scheduled</a:t>
            </a:r>
            <a:r>
              <a:rPr lang="de-DE" altLang="de-DE" b="0" dirty="0">
                <a:solidFill>
                  <a:srgbClr val="000000"/>
                </a:solidFill>
              </a:rPr>
              <a:t> </a:t>
            </a:r>
            <a:r>
              <a:rPr lang="de-DE" altLang="de-DE" b="0" dirty="0" smtClean="0">
                <a:solidFill>
                  <a:srgbClr val="000000"/>
                </a:solidFill>
              </a:rPr>
              <a:t>2028</a:t>
            </a:r>
            <a:endParaRPr lang="de-DE" altLang="de-DE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en-US" altLang="de-DE" sz="1000" b="0" dirty="0">
              <a:solidFill>
                <a:srgbClr val="0092D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1337" y="5915669"/>
            <a:ext cx="1518079" cy="3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tabLst>
                <a:tab pos="628650" algn="l"/>
              </a:tabLst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100" b="0" dirty="0" smtClean="0">
                <a:solidFill>
                  <a:srgbClr val="000000"/>
                </a:solidFill>
              </a:rPr>
              <a:t>Cable Route Layout</a:t>
            </a:r>
            <a:endParaRPr lang="de-DE" altLang="de-DE" sz="1100" b="0" dirty="0">
              <a:solidFill>
                <a:srgbClr val="000000"/>
              </a:solidFill>
            </a:endParaRPr>
          </a:p>
        </p:txBody>
      </p:sp>
      <p:pic>
        <p:nvPicPr>
          <p:cNvPr id="1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3" y="1768131"/>
            <a:ext cx="320992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901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78688" y="-89757"/>
            <a:ext cx="3989744" cy="900113"/>
          </a:xfrm>
        </p:spPr>
        <p:txBody>
          <a:bodyPr/>
          <a:lstStyle/>
          <a:p>
            <a:r>
              <a:rPr lang="de-DE" dirty="0" err="1" smtClean="0"/>
              <a:t>Ongoing</a:t>
            </a:r>
            <a:r>
              <a:rPr lang="de-DE" dirty="0" smtClean="0"/>
              <a:t> Project References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212" y="1043245"/>
            <a:ext cx="3603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noProof="1" smtClean="0"/>
              <a:t>Project: Kontek HVDC Link</a:t>
            </a:r>
            <a:br>
              <a:rPr lang="de-DE" altLang="de-DE" noProof="1" smtClean="0"/>
            </a:br>
            <a:r>
              <a:rPr lang="de-DE" altLang="de-DE" noProof="1" smtClean="0"/>
              <a:t>Customer: 50Hertz</a:t>
            </a:r>
            <a:endParaRPr lang="en-GB" altLang="de-DE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516946" y="1183289"/>
            <a:ext cx="4941887" cy="51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tabLst>
                <a:tab pos="628650" algn="l"/>
              </a:tabLst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Project </a:t>
            </a:r>
            <a:r>
              <a:rPr lang="de-DE" altLang="de-DE" sz="1800" b="0" dirty="0" err="1" smtClean="0">
                <a:solidFill>
                  <a:srgbClr val="0092D2"/>
                </a:solidFill>
              </a:rPr>
              <a:t>Scope</a:t>
            </a:r>
            <a:r>
              <a:rPr lang="en-US" altLang="de-DE" sz="1800" b="0" dirty="0" smtClean="0">
                <a:solidFill>
                  <a:srgbClr val="0092D2"/>
                </a:solidFill>
              </a:rPr>
              <a:t>:</a:t>
            </a:r>
            <a:endParaRPr lang="en-US" altLang="de-DE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en-US" altLang="de-DE" b="0" dirty="0">
                <a:solidFill>
                  <a:srgbClr val="000000"/>
                </a:solidFill>
              </a:rPr>
              <a:t>	1 EC </a:t>
            </a:r>
            <a:r>
              <a:rPr lang="de-DE" altLang="de-DE" b="0" dirty="0">
                <a:solidFill>
                  <a:srgbClr val="000000"/>
                </a:solidFill>
              </a:rPr>
              <a:t>Kabelsystem inkl. Garnituren sowie Service und Montage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en-US" altLang="de-DE" b="0" dirty="0">
                <a:solidFill>
                  <a:srgbClr val="000000"/>
                </a:solidFill>
              </a:rPr>
              <a:t>	</a:t>
            </a:r>
            <a:endParaRPr lang="en-US" altLang="de-DE" sz="1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Cable Type</a:t>
            </a:r>
            <a:r>
              <a:rPr lang="en-US" altLang="de-DE" sz="1800" b="0" dirty="0" smtClean="0">
                <a:solidFill>
                  <a:srgbClr val="0092D2"/>
                </a:solidFill>
              </a:rPr>
              <a:t>:</a:t>
            </a:r>
            <a:endParaRPr lang="en-US" altLang="de-DE" sz="1800" b="0" dirty="0">
              <a:solidFill>
                <a:srgbClr val="0092D2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b="0" dirty="0">
                <a:solidFill>
                  <a:srgbClr val="000000"/>
                </a:solidFill>
              </a:rPr>
              <a:t>	A2XS(FL) 1x2200 RMS/50 </a:t>
            </a:r>
            <a:r>
              <a:rPr lang="fr-FR" b="0" dirty="0">
                <a:solidFill>
                  <a:srgbClr val="000000"/>
                </a:solidFill>
              </a:rPr>
              <a:t>DC±17,5 kV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fr-FR" b="0" dirty="0">
                <a:solidFill>
                  <a:srgbClr val="000000"/>
                </a:solidFill>
              </a:rPr>
              <a:t>	</a:t>
            </a:r>
            <a:endParaRPr lang="de-DE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de-DE" altLang="de-DE" sz="10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smtClean="0">
                <a:solidFill>
                  <a:srgbClr val="0092D2"/>
                </a:solidFill>
              </a:rPr>
              <a:t>Manufacturing:</a:t>
            </a:r>
            <a:r>
              <a:rPr lang="de-DE" altLang="de-DE" b="0" dirty="0" smtClean="0">
                <a:solidFill>
                  <a:srgbClr val="0092D2"/>
                </a:solidFill>
              </a:rPr>
              <a:t> </a:t>
            </a:r>
            <a:r>
              <a:rPr lang="de-DE" altLang="de-DE" b="0" dirty="0">
                <a:solidFill>
                  <a:srgbClr val="0092D2"/>
                </a:solidFill>
              </a:rPr>
              <a:t>	</a:t>
            </a:r>
            <a:r>
              <a:rPr lang="de-DE" altLang="de-DE" b="0" dirty="0" err="1" smtClean="0">
                <a:solidFill>
                  <a:srgbClr val="000000"/>
                </a:solidFill>
              </a:rPr>
              <a:t>Quarter</a:t>
            </a:r>
            <a:r>
              <a:rPr lang="de-DE" altLang="de-DE" b="0" dirty="0" smtClean="0">
                <a:solidFill>
                  <a:srgbClr val="000000"/>
                </a:solidFill>
              </a:rPr>
              <a:t> Q2/2021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800" b="0" dirty="0" err="1" smtClean="0">
                <a:solidFill>
                  <a:srgbClr val="0092D2"/>
                </a:solidFill>
              </a:rPr>
              <a:t>Commissioning</a:t>
            </a:r>
            <a:r>
              <a:rPr lang="de-DE" altLang="de-DE" sz="1800" b="0" dirty="0" smtClean="0">
                <a:solidFill>
                  <a:srgbClr val="0092D2"/>
                </a:solidFill>
              </a:rPr>
              <a:t>:</a:t>
            </a:r>
            <a:r>
              <a:rPr lang="de-DE" altLang="de-DE" sz="1800" b="0" dirty="0">
                <a:solidFill>
                  <a:srgbClr val="0092D2"/>
                </a:solidFill>
              </a:rPr>
              <a:t>	</a:t>
            </a:r>
            <a:r>
              <a:rPr lang="de-DE" altLang="de-DE" b="0" dirty="0" err="1">
                <a:solidFill>
                  <a:srgbClr val="000000"/>
                </a:solidFill>
              </a:rPr>
              <a:t>scheduled</a:t>
            </a:r>
            <a:r>
              <a:rPr lang="de-DE" altLang="de-DE" b="0" dirty="0">
                <a:solidFill>
                  <a:srgbClr val="000000"/>
                </a:solidFill>
              </a:rPr>
              <a:t> </a:t>
            </a:r>
            <a:r>
              <a:rPr lang="de-DE" altLang="de-DE" b="0" dirty="0" smtClean="0">
                <a:solidFill>
                  <a:srgbClr val="000000"/>
                </a:solidFill>
              </a:rPr>
              <a:t>2022</a:t>
            </a:r>
            <a:endParaRPr lang="de-DE" altLang="de-DE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2D2"/>
              </a:buClr>
              <a:defRPr/>
            </a:pPr>
            <a:endParaRPr lang="en-US" altLang="de-DE" sz="1000" b="0" dirty="0">
              <a:solidFill>
                <a:srgbClr val="0092D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4289" y="5512018"/>
            <a:ext cx="1518079" cy="3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tabLst>
                <a:tab pos="628650" algn="l"/>
              </a:tabLst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spcAft>
                <a:spcPct val="0"/>
              </a:spcAft>
              <a:buClr>
                <a:srgbClr val="0092D2"/>
              </a:buClr>
              <a:defRPr/>
            </a:pPr>
            <a:r>
              <a:rPr lang="de-DE" altLang="de-DE" sz="1100" b="0" dirty="0" smtClean="0">
                <a:solidFill>
                  <a:srgbClr val="000000"/>
                </a:solidFill>
              </a:rPr>
              <a:t>Cable Route Layout</a:t>
            </a:r>
            <a:endParaRPr lang="de-DE" altLang="de-DE" sz="1100" b="0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931080"/>
            <a:ext cx="3470275" cy="33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03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de-DE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gray">
          <a:xfrm>
            <a:off x="220105" y="1974507"/>
            <a:ext cx="49053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/>
          <a:lstStyle>
            <a:lvl1pPr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00"/>
              </a:spcBef>
            </a:pPr>
            <a:r>
              <a:rPr lang="de-DE" altLang="de-DE" sz="1800" dirty="0" err="1">
                <a:cs typeface="Arial" panose="020B0604020202020204" pitchFamily="34" charset="0"/>
              </a:rPr>
              <a:t>Contact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details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for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any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questions</a:t>
            </a:r>
            <a:r>
              <a:rPr lang="de-DE" altLang="de-DE" sz="1800" dirty="0">
                <a:cs typeface="Arial" panose="020B0604020202020204" pitchFamily="34" charset="0"/>
              </a:rPr>
              <a:t>: </a:t>
            </a:r>
          </a:p>
          <a:p>
            <a:endParaRPr lang="de-DE" altLang="de-DE" sz="1800" dirty="0">
              <a:cs typeface="Arial" panose="020B0604020202020204" pitchFamily="34" charset="0"/>
            </a:endParaRPr>
          </a:p>
          <a:p>
            <a:endParaRPr lang="de-DE" altLang="de-DE" sz="1800" dirty="0">
              <a:cs typeface="Arial" panose="020B0604020202020204" pitchFamily="34" charset="0"/>
            </a:endParaRPr>
          </a:p>
          <a:p>
            <a:r>
              <a:rPr lang="de-DE" altLang="de-DE" sz="1800" dirty="0">
                <a:cs typeface="Arial" panose="020B0604020202020204" pitchFamily="34" charset="0"/>
              </a:rPr>
              <a:t>Sebastian Ebert </a:t>
            </a:r>
          </a:p>
          <a:p>
            <a:r>
              <a:rPr lang="de-DE" altLang="de-DE" sz="1800" dirty="0">
                <a:cs typeface="Arial" panose="020B0604020202020204" pitchFamily="34" charset="0"/>
              </a:rPr>
              <a:t>Head </a:t>
            </a:r>
            <a:r>
              <a:rPr lang="de-DE" altLang="de-DE" sz="1800" dirty="0" err="1"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smtClean="0">
                <a:cs typeface="Arial" panose="020B0604020202020204" pitchFamily="34" charset="0"/>
              </a:rPr>
              <a:t>Sales, Marketing </a:t>
            </a:r>
            <a:r>
              <a:rPr lang="de-DE" altLang="de-DE" sz="1800" dirty="0">
                <a:cs typeface="Arial" panose="020B0604020202020204" pitchFamily="34" charset="0"/>
              </a:rPr>
              <a:t>&amp; </a:t>
            </a:r>
            <a:r>
              <a:rPr lang="de-DE" altLang="de-DE" sz="1800" dirty="0" err="1">
                <a:cs typeface="Arial" panose="020B0604020202020204" pitchFamily="34" charset="0"/>
              </a:rPr>
              <a:t>Execution</a:t>
            </a:r>
            <a:endParaRPr lang="de-DE" altLang="de-DE" sz="1800" dirty="0">
              <a:cs typeface="Arial" panose="020B0604020202020204" pitchFamily="34" charset="0"/>
            </a:endParaRPr>
          </a:p>
          <a:p>
            <a:r>
              <a:rPr lang="de-DE" altLang="de-DE" sz="1800" dirty="0" err="1">
                <a:cs typeface="Arial" panose="020B0604020202020204" pitchFamily="34" charset="0"/>
              </a:rPr>
              <a:t>Telephone</a:t>
            </a:r>
            <a:r>
              <a:rPr lang="de-DE" altLang="de-DE" sz="1800" dirty="0">
                <a:cs typeface="Arial" panose="020B0604020202020204" pitchFamily="34" charset="0"/>
              </a:rPr>
              <a:t>: +49 (0) 621 8507 395</a:t>
            </a:r>
          </a:p>
          <a:p>
            <a:r>
              <a:rPr lang="de-DE" altLang="de-DE" sz="1800" dirty="0">
                <a:cs typeface="Arial" panose="020B0604020202020204" pitchFamily="34" charset="0"/>
              </a:rPr>
              <a:t>Mobil: +49 (0) 173 2598 491</a:t>
            </a:r>
          </a:p>
          <a:p>
            <a:r>
              <a:rPr lang="de-DE" altLang="de-DE" sz="1800" dirty="0">
                <a:cs typeface="Arial" panose="020B0604020202020204" pitchFamily="34" charset="0"/>
              </a:rPr>
              <a:t>E-Mail: sebastian.ebert@suedkabel.com</a:t>
            </a:r>
          </a:p>
          <a:p>
            <a:pPr>
              <a:spcBef>
                <a:spcPts val="1100"/>
              </a:spcBef>
            </a:pPr>
            <a:endParaRPr lang="de-DE" altLang="de-DE" sz="1600" dirty="0">
              <a:cs typeface="Arial" panose="020B0604020202020204" pitchFamily="34" charset="0"/>
            </a:endParaRPr>
          </a:p>
          <a:p>
            <a:endParaRPr lang="de-DE" altLang="de-DE" sz="1800" dirty="0">
              <a:cs typeface="Arial" panose="020B0604020202020204" pitchFamily="34" charset="0"/>
            </a:endParaRPr>
          </a:p>
          <a:p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100"/>
              </a:spcBef>
            </a:pPr>
            <a:endParaRPr lang="de-DE" altLang="de-DE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7966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Location</a:t>
            </a:r>
          </a:p>
        </p:txBody>
      </p:sp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68" y="1489824"/>
            <a:ext cx="9642228" cy="47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7966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History</a:t>
            </a:r>
            <a:endParaRPr lang="en-GB" altLang="de-DE" sz="2400" noProof="1" smtClean="0"/>
          </a:p>
        </p:txBody>
      </p:sp>
      <p:pic>
        <p:nvPicPr>
          <p:cNvPr id="5" name="Picture 6" descr="His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3263" y="1068209"/>
            <a:ext cx="4229938" cy="5258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246286" y="996205"/>
            <a:ext cx="4111996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B7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tabLst>
                <a:tab pos="628650" algn="l"/>
              </a:tabLst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800" b="0" dirty="0" smtClean="0">
                <a:solidFill>
                  <a:schemeClr val="accent1"/>
                </a:solidFill>
              </a:rPr>
              <a:t>Foundation of the Company 1898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</a:pPr>
            <a:endParaRPr lang="en-GB" altLang="de-DE" sz="18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30000"/>
              </a:lnSpc>
              <a:spcBef>
                <a:spcPct val="35000"/>
              </a:spcBef>
              <a:spcAft>
                <a:spcPct val="80000"/>
              </a:spcAft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Company Names:</a:t>
            </a:r>
          </a:p>
          <a:p>
            <a:pPr algn="ctr">
              <a:lnSpc>
                <a:spcPct val="75000"/>
              </a:lnSpc>
            </a:pPr>
            <a:r>
              <a:rPr lang="en-GB" altLang="de-DE" sz="1800" b="0" noProof="1" smtClean="0">
                <a:solidFill>
                  <a:schemeClr val="accent1"/>
                </a:solidFill>
              </a:rPr>
              <a:t>Süddeutsche Kabelwerke</a:t>
            </a:r>
            <a:r>
              <a:rPr lang="en-GB" altLang="de-DE" sz="1800" b="0" dirty="0" smtClean="0">
                <a:solidFill>
                  <a:schemeClr val="accent1"/>
                </a:solidFill>
              </a:rPr>
              <a:t> AG</a:t>
            </a:r>
          </a:p>
          <a:p>
            <a:pPr algn="ctr">
              <a:lnSpc>
                <a:spcPct val="75000"/>
              </a:lnSpc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(SÜDKABEL)</a:t>
            </a:r>
          </a:p>
          <a:p>
            <a:pPr algn="ctr">
              <a:lnSpc>
                <a:spcPct val="75000"/>
              </a:lnSpc>
              <a:spcAft>
                <a:spcPct val="65000"/>
              </a:spcAft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(1898 - 1970)</a:t>
            </a:r>
          </a:p>
          <a:p>
            <a:pPr algn="ctr">
              <a:lnSpc>
                <a:spcPct val="75000"/>
              </a:lnSpc>
            </a:pPr>
            <a:r>
              <a:rPr lang="en-GB" altLang="de-DE" sz="1800" b="0" noProof="1" smtClean="0">
                <a:solidFill>
                  <a:schemeClr val="accent1"/>
                </a:solidFill>
              </a:rPr>
              <a:t>Kabel und Lackdrahtfabriken GmbH</a:t>
            </a:r>
            <a:endParaRPr lang="en-GB" altLang="de-DE" sz="18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  <a:spcBef>
                <a:spcPct val="35000"/>
              </a:spcBef>
              <a:spcAft>
                <a:spcPct val="75000"/>
              </a:spcAft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(1970 - 1988)</a:t>
            </a:r>
            <a:endParaRPr lang="en-GB" altLang="de-DE" sz="1800" b="0" noProof="1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altLang="de-DE" sz="1800" b="0" noProof="1" smtClean="0">
                <a:solidFill>
                  <a:schemeClr val="accent1"/>
                </a:solidFill>
              </a:rPr>
              <a:t>ABB Kabel und Draht GmbH</a:t>
            </a:r>
            <a:endParaRPr lang="en-GB" altLang="de-DE" sz="18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  <a:spcAft>
                <a:spcPct val="75000"/>
              </a:spcAft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(1988 - 1997)</a:t>
            </a:r>
            <a:endParaRPr lang="en-GB" altLang="de-DE" sz="1800" b="0" noProof="1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altLang="de-DE" sz="1800" b="0" noProof="1" smtClean="0">
                <a:solidFill>
                  <a:schemeClr val="accent1"/>
                </a:solidFill>
              </a:rPr>
              <a:t>ABB Energiekabel GmbH</a:t>
            </a:r>
            <a:endParaRPr lang="en-GB" altLang="de-DE" sz="18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  <a:spcAft>
                <a:spcPct val="75000"/>
              </a:spcAft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(1997 - 2003)</a:t>
            </a:r>
            <a:endParaRPr lang="en-GB" altLang="de-DE" sz="1800" b="0" noProof="1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altLang="de-DE" sz="1800" b="0" noProof="1" smtClean="0">
                <a:solidFill>
                  <a:schemeClr val="accent1"/>
                </a:solidFill>
              </a:rPr>
              <a:t>Südkabel GmbH</a:t>
            </a:r>
            <a:endParaRPr lang="en-GB" altLang="de-DE" sz="1800" b="0" dirty="0" smtClean="0">
              <a:solidFill>
                <a:schemeClr val="accent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altLang="de-DE" sz="1800" b="0" dirty="0" smtClean="0">
                <a:solidFill>
                  <a:schemeClr val="accent1"/>
                </a:solidFill>
              </a:rPr>
              <a:t>(</a:t>
            </a:r>
            <a:r>
              <a:rPr lang="en-GB" altLang="de-DE" sz="1800" b="0" noProof="1" smtClean="0">
                <a:solidFill>
                  <a:schemeClr val="accent1"/>
                </a:solidFill>
              </a:rPr>
              <a:t>since </a:t>
            </a:r>
            <a:r>
              <a:rPr lang="en-GB" altLang="de-DE" sz="1800" b="0" dirty="0" smtClean="0">
                <a:solidFill>
                  <a:schemeClr val="accent1"/>
                </a:solidFill>
              </a:rPr>
              <a:t>2004)</a:t>
            </a:r>
            <a:endParaRPr lang="en-GB" altLang="de-DE" sz="1800" b="0" noProof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6173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Manufacturing Program and Services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1349376" y="1419600"/>
          <a:ext cx="186055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3822222" imgH="5041270" progId="Photoshop.Image.8">
                  <p:embed/>
                </p:oleObj>
              </mc:Choice>
              <mc:Fallback>
                <p:oleObj name="Image" r:id="rId3" imgW="3822222" imgH="5041270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6" y="1419600"/>
                        <a:ext cx="1860550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MS Garn d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79" y="1419600"/>
            <a:ext cx="1849071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6" y="3881718"/>
            <a:ext cx="3758674" cy="249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559084" y="1425383"/>
            <a:ext cx="6247430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AC XLPE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Power Cables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for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Medium Voltage up to 45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kV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AC XLPE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Power Cables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for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High Voltage up to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245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kV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HV and EHV AC XLPE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Cable Systems up to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550 kV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Cable Accessories for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AC XLPE Medium </a:t>
            </a:r>
            <a:r>
              <a:rPr kumimoji="1" lang="en-US" dirty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Voltage and High Voltage </a:t>
            </a:r>
            <a:r>
              <a:rPr kumimoji="1" lang="en-US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Cables up to 550 kV</a:t>
            </a:r>
            <a:endParaRPr kumimoji="1" lang="en-US" dirty="0">
              <a:solidFill>
                <a:srgbClr val="0092D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Temporary Site Cables (TCS) up to 245 kV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US" dirty="0" smtClean="0">
                <a:solidFill>
                  <a:srgbClr val="0092D2"/>
                </a:solidFill>
              </a:rPr>
              <a:t>DC </a:t>
            </a:r>
            <a:r>
              <a:rPr kumimoji="1" lang="en-US" dirty="0">
                <a:solidFill>
                  <a:srgbClr val="0092D2"/>
                </a:solidFill>
              </a:rPr>
              <a:t>XLPE Cable Systems up to </a:t>
            </a:r>
            <a:r>
              <a:rPr kumimoji="1" lang="en-US" dirty="0" smtClean="0">
                <a:solidFill>
                  <a:srgbClr val="0092D2"/>
                </a:solidFill>
              </a:rPr>
              <a:t>320 kV</a:t>
            </a:r>
            <a:endParaRPr kumimoji="1" lang="en-GB" dirty="0" smtClean="0">
              <a:solidFill>
                <a:srgbClr val="0092D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Cable Laying and Installation of Accessories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Installation Training and Supervision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On-Site Testing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Calculation &amp; Design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  <a:latin typeface="+mj-lt"/>
                <a:ea typeface="+mj-ea"/>
                <a:cs typeface="+mj-cs"/>
              </a:rPr>
              <a:t>Studies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en-GB" dirty="0" smtClean="0">
                <a:solidFill>
                  <a:srgbClr val="0092D2"/>
                </a:solidFill>
              </a:rPr>
              <a:t>Seminars</a:t>
            </a:r>
            <a:endParaRPr kumimoji="1" lang="en-GB" dirty="0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6173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Organization Chart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183388" y="979851"/>
            <a:ext cx="3443416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+ Owner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Johann Erich Wilms</a:t>
            </a:r>
            <a:endParaRPr lang="de-DE" sz="1400" b="1" noProof="1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183388" y="1987154"/>
            <a:ext cx="3443416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Director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Dr. Kaumanns</a:t>
            </a:r>
            <a:endParaRPr lang="de-DE" sz="1400" b="1" noProof="1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66825" y="4363831"/>
            <a:ext cx="1607253" cy="17235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Production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Hamberger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 Maintenance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429252" y="4370856"/>
            <a:ext cx="1614598" cy="17235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Accessory Production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Bürcky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b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</a:t>
            </a:r>
            <a:b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i="1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671408" y="4379087"/>
            <a:ext cx="1725647" cy="17235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and Execution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Ebert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Systems</a:t>
            </a:r>
            <a:b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/ Service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0322859" y="2820541"/>
            <a:ext cx="1601663" cy="14465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Dr. Kaumanns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Management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Management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9466644" y="4379087"/>
            <a:ext cx="1597980" cy="17235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Baumbauer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Accounting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Controlling</a:t>
            </a:r>
          </a:p>
          <a:p>
            <a:pPr algn="ctr"/>
            <a:endParaRPr lang="de-DE" sz="1400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400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77948" y="3401555"/>
            <a:ext cx="1089363" cy="8617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Council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Riegler</a:t>
            </a:r>
          </a:p>
        </p:txBody>
      </p:sp>
      <p:cxnSp>
        <p:nvCxnSpPr>
          <p:cNvPr id="40" name="Gewinkelte Verbindung 39"/>
          <p:cNvCxnSpPr>
            <a:stCxn id="32" idx="3"/>
            <a:endCxn id="36" idx="0"/>
          </p:cNvCxnSpPr>
          <p:nvPr/>
        </p:nvCxnSpPr>
        <p:spPr>
          <a:xfrm>
            <a:off x="7626804" y="2279542"/>
            <a:ext cx="3496887" cy="54099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31" idx="2"/>
            <a:endCxn id="32" idx="0"/>
          </p:cNvCxnSpPr>
          <p:nvPr/>
        </p:nvCxnSpPr>
        <p:spPr>
          <a:xfrm>
            <a:off x="5905096" y="1564626"/>
            <a:ext cx="0" cy="4225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80961" y="2458491"/>
            <a:ext cx="2578980" cy="8617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Management Representative / QM</a:t>
            </a: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Weinlein</a:t>
            </a:r>
            <a:r>
              <a:rPr lang="de-DE" sz="1400" b="1" baseline="30000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*)</a:t>
            </a:r>
          </a:p>
        </p:txBody>
      </p:sp>
      <p:cxnSp>
        <p:nvCxnSpPr>
          <p:cNvPr id="43" name="Gewinkelte Verbindung 42"/>
          <p:cNvCxnSpPr>
            <a:stCxn id="32" idx="1"/>
            <a:endCxn id="42" idx="0"/>
          </p:cNvCxnSpPr>
          <p:nvPr/>
        </p:nvCxnSpPr>
        <p:spPr>
          <a:xfrm rot="10800000" flipV="1">
            <a:off x="1570452" y="2279541"/>
            <a:ext cx="2612937" cy="178949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/>
          <p:nvPr/>
        </p:nvCxnSpPr>
        <p:spPr>
          <a:xfrm>
            <a:off x="8534231" y="3515512"/>
            <a:ext cx="1731403" cy="85363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34" idx="0"/>
          </p:cNvCxnSpPr>
          <p:nvPr/>
        </p:nvCxnSpPr>
        <p:spPr>
          <a:xfrm rot="5400000" flipH="1" flipV="1">
            <a:off x="4135432" y="2610599"/>
            <a:ext cx="861377" cy="265913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33" idx="0"/>
          </p:cNvCxnSpPr>
          <p:nvPr/>
        </p:nvCxnSpPr>
        <p:spPr>
          <a:xfrm rot="5400000" flipH="1" flipV="1">
            <a:off x="1991399" y="3088518"/>
            <a:ext cx="854367" cy="169626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112277" y="4363831"/>
            <a:ext cx="3489542" cy="17235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pPr algn="r"/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</a:p>
          <a:p>
            <a:pPr algn="ctr"/>
            <a:r>
              <a:rPr lang="de-DE" sz="16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/ Testing</a:t>
            </a:r>
            <a:br>
              <a:rPr lang="de-DE" sz="16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Häring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AC+DC Systems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 Test Bays</a:t>
            </a:r>
          </a:p>
          <a:p>
            <a:r>
              <a:rPr lang="de-DE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hnics</a:t>
            </a:r>
          </a:p>
          <a:p>
            <a:pPr algn="ctr"/>
            <a:r>
              <a:rPr lang="de-DE" sz="16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 /</a:t>
            </a:r>
            <a:br>
              <a:rPr lang="de-DE" sz="16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endParaRPr lang="de-DE" sz="1600" i="1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b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Mrs. Dr. Nishaburi</a:t>
            </a:r>
            <a:endParaRPr lang="de-DE" sz="1400" i="1" noProof="1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Laboratories </a:t>
            </a:r>
          </a:p>
          <a:p>
            <a:pPr algn="ctr"/>
            <a:r>
              <a:rPr lang="de-DE" sz="1400" i="1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Assurance</a:t>
            </a:r>
          </a:p>
        </p:txBody>
      </p:sp>
      <p:cxnSp>
        <p:nvCxnSpPr>
          <p:cNvPr id="48" name="Gerader Verbinder 47"/>
          <p:cNvCxnSpPr>
            <a:stCxn id="32" idx="2"/>
          </p:cNvCxnSpPr>
          <p:nvPr/>
        </p:nvCxnSpPr>
        <p:spPr>
          <a:xfrm>
            <a:off x="5905096" y="2571929"/>
            <a:ext cx="0" cy="1791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35" idx="0"/>
          </p:cNvCxnSpPr>
          <p:nvPr/>
        </p:nvCxnSpPr>
        <p:spPr>
          <a:xfrm rot="16200000" flipV="1">
            <a:off x="6780148" y="2625003"/>
            <a:ext cx="869626" cy="263854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508707" y="6125168"/>
            <a:ext cx="1701742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aseline="30000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</a:t>
            </a:r>
            <a:r>
              <a:rPr lang="de-DE" sz="1400" noProof="1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provisional</a:t>
            </a:r>
          </a:p>
        </p:txBody>
      </p:sp>
    </p:spTree>
    <p:extLst>
      <p:ext uri="{BB962C8B-B14F-4D97-AF65-F5344CB8AC3E}">
        <p14:creationId xmlns:p14="http://schemas.microsoft.com/office/powerpoint/2010/main" val="1388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6173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Organization Chart Sales &amp; Execution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48809" y="4038826"/>
            <a:ext cx="1957930" cy="15081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Systems</a:t>
            </a:r>
          </a:p>
          <a:p>
            <a:pPr algn="ctr"/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Ebert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HV/EHV Systems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HVDC Systems</a:t>
            </a:r>
          </a:p>
          <a:p>
            <a:pPr algn="ctr"/>
            <a: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400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598742" y="4038428"/>
            <a:ext cx="2128602" cy="15081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</a:p>
          <a:p>
            <a:pPr algn="ctr"/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Ebert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 Accessories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 Cable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HV/EHV Components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i="1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400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24054" y="4038428"/>
            <a:ext cx="2055882" cy="15081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</a:p>
          <a:p>
            <a:pPr algn="ctr"/>
            <a:r>
              <a:rPr lang="en-GB" sz="1400" b="1" dirty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Weinlein</a:t>
            </a:r>
            <a:b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Design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Calculation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On-Site Tests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Seminars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" i="1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976646" y="4038428"/>
            <a:ext cx="2217323" cy="15081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/ Service</a:t>
            </a:r>
          </a:p>
          <a:p>
            <a:pPr algn="ctr"/>
            <a:r>
              <a:rPr lang="en-GB" sz="1400" b="1" dirty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Bauer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Organization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Installation</a:t>
            </a:r>
            <a:b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Training</a:t>
            </a:r>
          </a:p>
          <a:p>
            <a:pPr algn="ctr">
              <a:spcAft>
                <a:spcPts val="400"/>
              </a:spcAft>
            </a:pPr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Sales / Maintenance</a:t>
            </a:r>
            <a: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" dirty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Gewinkelte Verbindung 25"/>
          <p:cNvCxnSpPr>
            <a:endCxn id="23" idx="0"/>
          </p:cNvCxnSpPr>
          <p:nvPr/>
        </p:nvCxnSpPr>
        <p:spPr>
          <a:xfrm rot="10800000" flipV="1">
            <a:off x="3663044" y="3180944"/>
            <a:ext cx="2242053" cy="85748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endCxn id="51" idx="0"/>
          </p:cNvCxnSpPr>
          <p:nvPr/>
        </p:nvCxnSpPr>
        <p:spPr>
          <a:xfrm>
            <a:off x="5698292" y="3181144"/>
            <a:ext cx="4701049" cy="85728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/>
          <p:nvPr/>
        </p:nvCxnSpPr>
        <p:spPr>
          <a:xfrm rot="16200000" flipH="1">
            <a:off x="6099199" y="2098974"/>
            <a:ext cx="1701848" cy="217706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22" idx="0"/>
          </p:cNvCxnSpPr>
          <p:nvPr/>
        </p:nvCxnSpPr>
        <p:spPr>
          <a:xfrm rot="10800000" flipV="1">
            <a:off x="1527774" y="3180944"/>
            <a:ext cx="4170518" cy="85788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075490" y="1474806"/>
            <a:ext cx="1558394" cy="8617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&amp;</a:t>
            </a:r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lang="en-GB" b="1" dirty="0" smtClean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Ebert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290679" y="4038428"/>
            <a:ext cx="2217323" cy="15081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Execution</a:t>
            </a:r>
          </a:p>
          <a:p>
            <a:pPr algn="ctr"/>
            <a:r>
              <a:rPr lang="en-GB" sz="1400" b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Mrs. Didion</a:t>
            </a:r>
          </a:p>
          <a:p>
            <a:pPr algn="ctr"/>
            <a:r>
              <a:rPr lang="en-GB" sz="1400" i="1" dirty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Execution</a:t>
            </a:r>
          </a:p>
          <a:p>
            <a:pPr algn="ctr"/>
            <a:r>
              <a:rPr lang="en-GB" sz="1400" i="1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Controlling Projects</a:t>
            </a:r>
            <a: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dirty="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dirty="0">
              <a:solidFill>
                <a:srgbClr val="0092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Gewinkelte Verbindung 51"/>
          <p:cNvCxnSpPr/>
          <p:nvPr/>
        </p:nvCxnSpPr>
        <p:spPr>
          <a:xfrm rot="5400000">
            <a:off x="5425909" y="3603011"/>
            <a:ext cx="848550" cy="362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60" y="1415300"/>
            <a:ext cx="3458256" cy="4974568"/>
          </a:xfrm>
          <a:prstGeom prst="rect">
            <a:avLst/>
          </a:prstGeom>
        </p:spPr>
      </p:pic>
      <p:pic>
        <p:nvPicPr>
          <p:cNvPr id="1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02" y="1415300"/>
            <a:ext cx="3511308" cy="49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" y="1415300"/>
            <a:ext cx="3507654" cy="4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6" y="861730"/>
            <a:ext cx="1143802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dirty="0"/>
              <a:t>Certified Management Systems </a:t>
            </a:r>
            <a:r>
              <a:rPr lang="de-DE" altLang="de-DE" sz="2400" dirty="0" smtClean="0"/>
              <a:t>ISO 9001, ISO 14001, ISO 45001, ISO 50001</a:t>
            </a:r>
            <a:endParaRPr lang="de-DE" altLang="de-DE" sz="2400" noProof="1" smtClean="0"/>
          </a:p>
        </p:txBody>
      </p:sp>
    </p:spTree>
    <p:extLst>
      <p:ext uri="{BB962C8B-B14F-4D97-AF65-F5344CB8AC3E}">
        <p14:creationId xmlns:p14="http://schemas.microsoft.com/office/powerpoint/2010/main" val="3767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22277" y="861730"/>
            <a:ext cx="82756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0092D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0092D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/>
              <a:t>Certification Safety Culture Ladder (SCL), Achilles</a:t>
            </a: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5" y="1388405"/>
            <a:ext cx="3511107" cy="50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56" b="-256"/>
          <a:stretch/>
        </p:blipFill>
        <p:spPr>
          <a:xfrm>
            <a:off x="6445581" y="1443600"/>
            <a:ext cx="3511107" cy="49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0064" y="903289"/>
            <a:ext cx="8601075" cy="4422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  <a:defRPr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de-DE" altLang="de-DE" dirty="0" smtClean="0"/>
              <a:t>Development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Qualification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HVDC </a:t>
            </a:r>
            <a:r>
              <a:rPr lang="de-DE" altLang="de-DE" dirty="0" err="1" smtClean="0"/>
              <a:t>cable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systms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525 kV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de-DE" altLang="de-DE" dirty="0" smtClean="0"/>
          </a:p>
          <a:p>
            <a:pPr lvl="1">
              <a:defRPr/>
            </a:pPr>
            <a:r>
              <a:rPr lang="de-DE" altLang="de-DE" dirty="0" smtClean="0"/>
              <a:t>Development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HVDC </a:t>
            </a:r>
            <a:r>
              <a:rPr lang="de-DE" altLang="de-DE" dirty="0" err="1" smtClean="0"/>
              <a:t>cable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systems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525 kV</a:t>
            </a:r>
          </a:p>
          <a:p>
            <a:pPr lvl="2">
              <a:defRPr/>
            </a:pPr>
            <a:r>
              <a:rPr lang="de-DE" sz="1100" dirty="0"/>
              <a:t>HVDC </a:t>
            </a:r>
            <a:r>
              <a:rPr lang="de-DE" sz="1100" dirty="0" err="1"/>
              <a:t>cable</a:t>
            </a:r>
            <a:r>
              <a:rPr lang="de-DE" sz="1100" dirty="0"/>
              <a:t> </a:t>
            </a:r>
            <a:r>
              <a:rPr lang="de-DE" sz="1100" dirty="0" err="1"/>
              <a:t>up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3200sqmm </a:t>
            </a:r>
            <a:r>
              <a:rPr lang="de-DE" sz="1100" dirty="0" err="1"/>
              <a:t>and</a:t>
            </a:r>
            <a:r>
              <a:rPr lang="de-DE" sz="1100" dirty="0"/>
              <a:t> 525 kV</a:t>
            </a:r>
          </a:p>
          <a:p>
            <a:pPr lvl="2">
              <a:defRPr/>
            </a:pPr>
            <a:r>
              <a:rPr lang="de-DE" sz="1100" dirty="0"/>
              <a:t>Cable </a:t>
            </a:r>
            <a:r>
              <a:rPr lang="de-DE" sz="1100" dirty="0" err="1"/>
              <a:t>accessories</a:t>
            </a:r>
            <a:r>
              <a:rPr lang="de-DE" sz="1100" dirty="0"/>
              <a:t> </a:t>
            </a:r>
            <a:r>
              <a:rPr lang="de-DE" sz="1100" dirty="0" err="1"/>
              <a:t>designed</a:t>
            </a:r>
            <a:r>
              <a:rPr lang="de-DE" sz="1100" dirty="0"/>
              <a:t>, </a:t>
            </a:r>
            <a:r>
              <a:rPr lang="de-DE" sz="1100" dirty="0" err="1"/>
              <a:t>tested</a:t>
            </a:r>
            <a:r>
              <a:rPr lang="de-DE" sz="1100" dirty="0"/>
              <a:t>,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manufactured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Südkabel GmbH in </a:t>
            </a:r>
            <a:r>
              <a:rPr lang="de-DE" sz="1100" dirty="0" err="1"/>
              <a:t>Mannhein</a:t>
            </a:r>
            <a:r>
              <a:rPr lang="de-DE" sz="1100" dirty="0"/>
              <a:t>, Germany</a:t>
            </a:r>
            <a:endParaRPr lang="en-US" sz="1100" dirty="0"/>
          </a:p>
          <a:p>
            <a:pPr marL="381000" lvl="1" indent="0" algn="ctr">
              <a:buNone/>
              <a:defRPr/>
            </a:pPr>
            <a:endParaRPr lang="en-US" altLang="de-DE" sz="1000" dirty="0"/>
          </a:p>
          <a:p>
            <a:pPr lvl="1">
              <a:defRPr/>
            </a:pPr>
            <a:r>
              <a:rPr lang="en-US" altLang="de-DE" dirty="0"/>
              <a:t>Qualification of </a:t>
            </a:r>
            <a:r>
              <a:rPr lang="en-US" altLang="de-DE" dirty="0" smtClean="0"/>
              <a:t>320 / 525 </a:t>
            </a:r>
            <a:r>
              <a:rPr lang="en-US" altLang="de-DE" dirty="0"/>
              <a:t>kV HVDC cable </a:t>
            </a:r>
            <a:r>
              <a:rPr lang="en-US" altLang="de-DE" dirty="0" smtClean="0"/>
              <a:t>systems </a:t>
            </a:r>
          </a:p>
          <a:p>
            <a:pPr lvl="2">
              <a:defRPr/>
            </a:pPr>
            <a:r>
              <a:rPr lang="de-DE" altLang="de-DE" sz="1100" dirty="0" err="1"/>
              <a:t>Comprehensive</a:t>
            </a:r>
            <a:r>
              <a:rPr lang="de-DE" altLang="de-DE" sz="1100" dirty="0"/>
              <a:t> </a:t>
            </a:r>
            <a:r>
              <a:rPr lang="de-DE" altLang="de-DE" sz="1100" dirty="0" err="1"/>
              <a:t>qualification</a:t>
            </a:r>
            <a:r>
              <a:rPr lang="de-DE" altLang="de-DE" sz="1100" dirty="0"/>
              <a:t> </a:t>
            </a:r>
            <a:r>
              <a:rPr lang="de-DE" altLang="de-DE" sz="1100" dirty="0" err="1"/>
              <a:t>programs</a:t>
            </a:r>
            <a:r>
              <a:rPr lang="de-DE" altLang="de-DE" sz="1100" dirty="0"/>
              <a:t> on HVDC </a:t>
            </a:r>
            <a:r>
              <a:rPr lang="de-DE" altLang="de-DE" sz="1100" dirty="0" err="1"/>
              <a:t>cable</a:t>
            </a:r>
            <a:r>
              <a:rPr lang="de-DE" altLang="de-DE" sz="1100" dirty="0"/>
              <a:t> </a:t>
            </a:r>
            <a:r>
              <a:rPr lang="de-DE" altLang="de-DE" sz="1100" dirty="0" err="1"/>
              <a:t>systems</a:t>
            </a:r>
            <a:r>
              <a:rPr lang="de-DE" altLang="de-DE" sz="1100" dirty="0"/>
              <a:t> </a:t>
            </a:r>
            <a:r>
              <a:rPr lang="de-DE" altLang="de-DE" sz="1100" dirty="0" err="1"/>
              <a:t>acc</a:t>
            </a:r>
            <a:r>
              <a:rPr lang="de-DE" altLang="de-DE" sz="1100" dirty="0"/>
              <a:t>. </a:t>
            </a:r>
            <a:r>
              <a:rPr lang="de-DE" altLang="de-DE" sz="1100" dirty="0" err="1"/>
              <a:t>to</a:t>
            </a:r>
            <a:r>
              <a:rPr lang="de-DE" altLang="de-DE" sz="1100" dirty="0"/>
              <a:t> CIGRE, IEC, </a:t>
            </a:r>
            <a:r>
              <a:rPr lang="de-DE" altLang="de-DE" sz="1100" dirty="0" err="1"/>
              <a:t>and</a:t>
            </a:r>
            <a:r>
              <a:rPr lang="de-DE" altLang="de-DE" sz="1100" dirty="0"/>
              <a:t> DIN IEC </a:t>
            </a:r>
            <a:r>
              <a:rPr lang="de-DE" altLang="de-DE" sz="1100" dirty="0" err="1"/>
              <a:t>standards</a:t>
            </a:r>
            <a:endParaRPr lang="de-DE" altLang="de-DE" sz="1100" dirty="0"/>
          </a:p>
          <a:p>
            <a:pPr lvl="2">
              <a:defRPr/>
            </a:pPr>
            <a:endParaRPr lang="de-DE" altLang="de-DE" sz="1100" dirty="0"/>
          </a:p>
          <a:p>
            <a:pPr lvl="1">
              <a:defRPr/>
            </a:pPr>
            <a:endParaRPr lang="de-DE" altLang="de-DE" dirty="0" smtClean="0"/>
          </a:p>
          <a:p>
            <a:pPr marL="1143000" lvl="3" indent="0">
              <a:buNone/>
              <a:defRPr/>
            </a:pPr>
            <a:endParaRPr lang="de-DE" altLang="de-DE" dirty="0" smtClean="0"/>
          </a:p>
          <a:p>
            <a:pPr lvl="3">
              <a:defRPr/>
            </a:pPr>
            <a:endParaRPr lang="de-DE" altLang="de-DE" dirty="0"/>
          </a:p>
          <a:p>
            <a:pPr lvl="1">
              <a:defRPr/>
            </a:pPr>
            <a:endParaRPr lang="de-DE" altLang="de-DE" dirty="0" smtClean="0"/>
          </a:p>
          <a:p>
            <a:pPr marL="0" indent="0">
              <a:defRPr/>
            </a:pPr>
            <a:endParaRPr lang="de-DE" altLang="de-DE" dirty="0" smtClean="0"/>
          </a:p>
          <a:p>
            <a:pPr lvl="1">
              <a:defRPr/>
            </a:pPr>
            <a:endParaRPr lang="de-DE" altLang="de-DE" dirty="0" smtClean="0"/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6637339" y="555625"/>
            <a:ext cx="37242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 kumimoji="1"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600" 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400" 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92D2"/>
              </a:buClr>
              <a:buSzPct val="80000"/>
              <a:buFont typeface="Wingdings" panose="05000000000000000000" pitchFamily="2" charset="2"/>
              <a:buChar char="n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SzTx/>
            </a:pPr>
            <a:r>
              <a:rPr lang="de-DE" altLang="de-DE" sz="1200" b="0">
                <a:solidFill>
                  <a:schemeClr val="bg2"/>
                </a:solidFill>
              </a:rPr>
              <a:t>HVDC R&amp;D status</a:t>
            </a:r>
          </a:p>
        </p:txBody>
      </p:sp>
      <p:pic>
        <p:nvPicPr>
          <p:cNvPr id="512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3902076"/>
            <a:ext cx="231298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06850"/>
            <a:ext cx="30289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062414"/>
            <a:ext cx="30035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feld 4"/>
          <p:cNvSpPr txBox="1">
            <a:spLocks noChangeArrowheads="1"/>
          </p:cNvSpPr>
          <p:nvPr/>
        </p:nvSpPr>
        <p:spPr bwMode="auto">
          <a:xfrm>
            <a:off x="4230688" y="5583238"/>
            <a:ext cx="180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/>
              <a:t>Source: TU Dortmund</a:t>
            </a:r>
          </a:p>
        </p:txBody>
      </p:sp>
    </p:spTree>
    <p:extLst>
      <p:ext uri="{BB962C8B-B14F-4D97-AF65-F5344CB8AC3E}">
        <p14:creationId xmlns:p14="http://schemas.microsoft.com/office/powerpoint/2010/main" val="3788131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üdkabel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0092D2"/>
      </a:accent1>
      <a:accent2>
        <a:srgbClr val="0092D0"/>
      </a:accent2>
      <a:accent3>
        <a:srgbClr val="FFFFFF"/>
      </a:accent3>
      <a:accent4>
        <a:srgbClr val="000000"/>
      </a:accent4>
      <a:accent5>
        <a:srgbClr val="AAC7E5"/>
      </a:accent5>
      <a:accent6>
        <a:srgbClr val="0084BC"/>
      </a:accent6>
      <a:hlink>
        <a:srgbClr val="0092D2"/>
      </a:hlink>
      <a:folHlink>
        <a:srgbClr val="8D8E8D"/>
      </a:folHlink>
    </a:clrScheme>
    <a:fontScheme name="Suedkabel_PPT_Template_DE_2013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4800" marR="0" indent="-304800" algn="l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accent1"/>
          </a:buClr>
          <a:buSzTx/>
          <a:buFont typeface="Wingdings" panose="05000000000000000000" pitchFamily="2" charset="2"/>
          <a:buNone/>
          <a:tabLst/>
          <a:defRPr kumimoji="1" lang="en-GB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solidFill>
          <a:srgbClr val="DDDDDD"/>
        </a:solidFill>
        <a:ln w="19050" cap="flat" cmpd="sng" algn="ctr">
          <a:solidFill>
            <a:srgbClr val="0092D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uedkabel_PPT_Template_DE_2013 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kabel_PPT_Template_DE_2013  2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5C65C2"/>
        </a:accent1>
        <a:accent2>
          <a:srgbClr val="7F96D2"/>
        </a:accent2>
        <a:accent3>
          <a:srgbClr val="FFFFFF"/>
        </a:accent3>
        <a:accent4>
          <a:srgbClr val="000000"/>
        </a:accent4>
        <a:accent5>
          <a:srgbClr val="B5B8DD"/>
        </a:accent5>
        <a:accent6>
          <a:srgbClr val="7287BE"/>
        </a:accent6>
        <a:hlink>
          <a:srgbClr val="97B8E1"/>
        </a:hlink>
        <a:folHlink>
          <a:srgbClr val="6B82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kabel_PPT_Template_DE_2013  3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822DDC"/>
        </a:accent1>
        <a:accent2>
          <a:srgbClr val="9B7BEA"/>
        </a:accent2>
        <a:accent3>
          <a:srgbClr val="FFFFFF"/>
        </a:accent3>
        <a:accent4>
          <a:srgbClr val="000000"/>
        </a:accent4>
        <a:accent5>
          <a:srgbClr val="C1ADEB"/>
        </a:accent5>
        <a:accent6>
          <a:srgbClr val="8C6FD4"/>
        </a:accent6>
        <a:hlink>
          <a:srgbClr val="A691EE"/>
        </a:hlink>
        <a:folHlink>
          <a:srgbClr val="754F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kabel_PPT_Template_DE_2013  4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218B38"/>
        </a:accent1>
        <a:accent2>
          <a:srgbClr val="52D544"/>
        </a:accent2>
        <a:accent3>
          <a:srgbClr val="FFFFFF"/>
        </a:accent3>
        <a:accent4>
          <a:srgbClr val="000000"/>
        </a:accent4>
        <a:accent5>
          <a:srgbClr val="ABC4AE"/>
        </a:accent5>
        <a:accent6>
          <a:srgbClr val="49C13D"/>
        </a:accent6>
        <a:hlink>
          <a:srgbClr val="75DC75"/>
        </a:hlink>
        <a:folHlink>
          <a:srgbClr val="45B0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kabel_PPT_Template_DE_2013  5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CB3974"/>
        </a:accent1>
        <a:accent2>
          <a:srgbClr val="DA779F"/>
        </a:accent2>
        <a:accent3>
          <a:srgbClr val="FFFFFF"/>
        </a:accent3>
        <a:accent4>
          <a:srgbClr val="000000"/>
        </a:accent4>
        <a:accent5>
          <a:srgbClr val="E2AEBC"/>
        </a:accent5>
        <a:accent6>
          <a:srgbClr val="C56B90"/>
        </a:accent6>
        <a:hlink>
          <a:srgbClr val="DE8CAE"/>
        </a:hlink>
        <a:folHlink>
          <a:srgbClr val="D46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kabel_PPT_Template_DE_2013  6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EB9E0C"/>
        </a:accent1>
        <a:accent2>
          <a:srgbClr val="E7C76F"/>
        </a:accent2>
        <a:accent3>
          <a:srgbClr val="FFFFFF"/>
        </a:accent3>
        <a:accent4>
          <a:srgbClr val="000000"/>
        </a:accent4>
        <a:accent5>
          <a:srgbClr val="F3CCAA"/>
        </a:accent5>
        <a:accent6>
          <a:srgbClr val="D1B464"/>
        </a:accent6>
        <a:hlink>
          <a:srgbClr val="F3DC97"/>
        </a:hlink>
        <a:folHlink>
          <a:srgbClr val="E3B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üdkabel" id="{9D95A89E-783C-4AEC-BDD7-2A169953E758}" vid="{F3258256-7A2E-4B6B-A856-7CC857A00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Südkabel</Template>
  <TotalTime>0</TotalTime>
  <Words>559</Words>
  <Application>Microsoft Office PowerPoint</Application>
  <PresentationFormat>Breitbild</PresentationFormat>
  <Paragraphs>188</Paragraphs>
  <Slides>13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</vt:lpstr>
      <vt:lpstr>Symbol</vt:lpstr>
      <vt:lpstr>Times New Roman</vt:lpstr>
      <vt:lpstr>Wingdings</vt:lpstr>
      <vt:lpstr>Südkabel</vt:lpstr>
      <vt:lpstr>Image</vt:lpstr>
      <vt:lpstr>Südkabel HVDC Cable System Portfolio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Ongoing Project References</vt:lpstr>
      <vt:lpstr>Ongoing Project References</vt:lpstr>
      <vt:lpstr>Thank you for your attention</vt:lpstr>
    </vt:vector>
  </TitlesOfParts>
  <Company>Südkabel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Peters</dc:creator>
  <cp:lastModifiedBy>Ebert, Sebastian</cp:lastModifiedBy>
  <cp:revision>118</cp:revision>
  <cp:lastPrinted>2021-07-26T14:55:04Z</cp:lastPrinted>
  <dcterms:created xsi:type="dcterms:W3CDTF">2019-03-08T07:50:45Z</dcterms:created>
  <dcterms:modified xsi:type="dcterms:W3CDTF">2021-07-27T15:39:19Z</dcterms:modified>
</cp:coreProperties>
</file>